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8" r:id="rId4"/>
    <p:sldId id="279" r:id="rId5"/>
    <p:sldId id="258" r:id="rId6"/>
    <p:sldId id="259" r:id="rId7"/>
    <p:sldId id="280" r:id="rId8"/>
    <p:sldId id="286" r:id="rId9"/>
    <p:sldId id="288" r:id="rId10"/>
    <p:sldId id="290" r:id="rId11"/>
    <p:sldId id="281" r:id="rId12"/>
    <p:sldId id="282" r:id="rId13"/>
    <p:sldId id="283" r:id="rId14"/>
    <p:sldId id="284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4" autoAdjust="0"/>
    <p:restoredTop sz="86355" autoAdjust="0"/>
  </p:normalViewPr>
  <p:slideViewPr>
    <p:cSldViewPr>
      <p:cViewPr varScale="1">
        <p:scale>
          <a:sx n="64" d="100"/>
          <a:sy n="64" d="100"/>
        </p:scale>
        <p:origin x="22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88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BE60-E2C4-47DA-ABC4-B59CA81C6162}" type="datetimeFigureOut">
              <a:rPr lang="pt-BR" smtClean="0"/>
              <a:t>26/04/2016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0615-ADFC-4F33-B078-5332C37017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7421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BE60-E2C4-47DA-ABC4-B59CA81C6162}" type="datetimeFigureOut">
              <a:rPr lang="pt-BR" smtClean="0"/>
              <a:t>26/04/2016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0615-ADFC-4F33-B078-5332C37017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8286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BE60-E2C4-47DA-ABC4-B59CA81C6162}" type="datetimeFigureOut">
              <a:rPr lang="pt-BR" smtClean="0"/>
              <a:t>26/04/2016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0615-ADFC-4F33-B078-5332C37017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907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BE60-E2C4-47DA-ABC4-B59CA81C6162}" type="datetimeFigureOut">
              <a:rPr lang="pt-BR" smtClean="0"/>
              <a:t>26/04/2016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0615-ADFC-4F33-B078-5332C37017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7224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BE60-E2C4-47DA-ABC4-B59CA81C6162}" type="datetimeFigureOut">
              <a:rPr lang="pt-BR" smtClean="0"/>
              <a:t>26/04/2016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0615-ADFC-4F33-B078-5332C37017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294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BE60-E2C4-47DA-ABC4-B59CA81C6162}" type="datetimeFigureOut">
              <a:rPr lang="pt-BR" smtClean="0"/>
              <a:t>26/04/2016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0615-ADFC-4F33-B078-5332C37017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1695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BE60-E2C4-47DA-ABC4-B59CA81C6162}" type="datetimeFigureOut">
              <a:rPr lang="pt-BR" smtClean="0"/>
              <a:t>26/04/2016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0615-ADFC-4F33-B078-5332C37017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7229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BE60-E2C4-47DA-ABC4-B59CA81C6162}" type="datetimeFigureOut">
              <a:rPr lang="pt-BR" smtClean="0"/>
              <a:t>26/04/2016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0615-ADFC-4F33-B078-5332C37017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7534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BE60-E2C4-47DA-ABC4-B59CA81C6162}" type="datetimeFigureOut">
              <a:rPr lang="pt-BR" smtClean="0"/>
              <a:t>26/04/2016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0615-ADFC-4F33-B078-5332C37017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6039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BE60-E2C4-47DA-ABC4-B59CA81C6162}" type="datetimeFigureOut">
              <a:rPr lang="pt-BR" smtClean="0"/>
              <a:t>26/04/2016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0615-ADFC-4F33-B078-5332C37017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0429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BE60-E2C4-47DA-ABC4-B59CA81C6162}" type="datetimeFigureOut">
              <a:rPr lang="pt-BR" smtClean="0"/>
              <a:t>26/04/2016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0615-ADFC-4F33-B078-5332C37017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7966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3BE60-E2C4-47DA-ABC4-B59CA81C6162}" type="datetimeFigureOut">
              <a:rPr lang="pt-BR" smtClean="0"/>
              <a:t>26/04/2016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A0615-ADFC-4F33-B078-5332C37017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98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852936"/>
            <a:ext cx="7772400" cy="1224136"/>
          </a:xfrm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>
            <a:normAutofit fontScale="90000"/>
          </a:bodyPr>
          <a:lstStyle/>
          <a:p>
            <a:r>
              <a:rPr lang="pt-BR" altLang="pt-BR" b="1" dirty="0" smtClean="0">
                <a:solidFill>
                  <a:srgbClr val="FFFF00"/>
                </a:solidFill>
                <a:latin typeface="Arial Unicode MS" pitchFamily="34" charset="-128"/>
              </a:rPr>
              <a:t/>
            </a:r>
            <a:br>
              <a:rPr lang="pt-BR" altLang="pt-BR" b="1" dirty="0" smtClean="0">
                <a:solidFill>
                  <a:srgbClr val="FFFF00"/>
                </a:solidFill>
                <a:latin typeface="Arial Unicode MS" pitchFamily="34" charset="-128"/>
              </a:rPr>
            </a:br>
            <a:r>
              <a:rPr lang="pt-BR" altLang="pt-BR" b="1" dirty="0" smtClean="0">
                <a:solidFill>
                  <a:srgbClr val="FFFF00"/>
                </a:solidFill>
                <a:latin typeface="Arial Unicode MS" pitchFamily="34" charset="-128"/>
              </a:rPr>
              <a:t/>
            </a:r>
            <a:br>
              <a:rPr lang="pt-BR" altLang="pt-BR" b="1" dirty="0" smtClean="0">
                <a:solidFill>
                  <a:srgbClr val="FFFF00"/>
                </a:solidFill>
                <a:latin typeface="Arial Unicode MS" pitchFamily="34" charset="-128"/>
              </a:rPr>
            </a:br>
            <a:r>
              <a:rPr lang="pt-BR" altLang="pt-BR" sz="4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CGM: CONTROLADORIA-GERAL </a:t>
            </a:r>
            <a:r>
              <a:rPr lang="pt-BR" altLang="pt-BR" sz="4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DO MUNICÍPIO</a:t>
            </a:r>
            <a:br>
              <a:rPr lang="pt-BR" altLang="pt-BR" sz="4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</a:br>
            <a:r>
              <a:rPr lang="pt-BR" altLang="pt-BR" b="1" dirty="0" smtClean="0">
                <a:solidFill>
                  <a:srgbClr val="FFFF00"/>
                </a:solidFill>
                <a:latin typeface="Arial Unicode MS" pitchFamily="34" charset="-128"/>
              </a:rPr>
              <a:t> </a:t>
            </a:r>
            <a:br>
              <a:rPr lang="pt-BR" altLang="pt-BR" b="1" dirty="0" smtClean="0">
                <a:solidFill>
                  <a:srgbClr val="FFFF00"/>
                </a:solidFill>
                <a:latin typeface="Arial Unicode MS" pitchFamily="34" charset="-128"/>
              </a:rPr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31640" y="4941168"/>
            <a:ext cx="6616824" cy="936104"/>
          </a:xfrm>
        </p:spPr>
        <p:txBody>
          <a:bodyPr>
            <a:normAutofit fontScale="77500" lnSpcReduction="20000"/>
          </a:bodyPr>
          <a:lstStyle/>
          <a:p>
            <a:r>
              <a:rPr lang="pt-BR" b="1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PEDRA PRETA – MT</a:t>
            </a:r>
          </a:p>
          <a:p>
            <a:r>
              <a:rPr lang="pt-BR" sz="2000" b="1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Fone: (66) 3486-1199 </a:t>
            </a:r>
          </a:p>
          <a:p>
            <a:r>
              <a:rPr lang="pt-BR" sz="2000" b="1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e-mail: controladoria@pedrapreta.mt.gov.br</a:t>
            </a:r>
          </a:p>
        </p:txBody>
      </p:sp>
      <p:pic>
        <p:nvPicPr>
          <p:cNvPr id="1026" name="Picture 2" descr="http://www.duralexsistemas.com.br/images/brasao-bandeiras/brasao_pedra_pret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7835" y="476669"/>
            <a:ext cx="129540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88938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FUNÇÃO FISCALIZADORA: LEI ORGÂNICA DO MUNICÍPIO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Art. 40 - A fiscalização </a:t>
            </a:r>
            <a:r>
              <a:rPr lang="pt-BR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contábil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pt-BR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financeira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pt-BR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orçamentária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pt-BR" b="1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operacional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e </a:t>
            </a:r>
            <a:r>
              <a:rPr lang="pt-BR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patrimonial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do Município e das entidades da administração direta e indireta, quanto à </a:t>
            </a:r>
            <a:r>
              <a:rPr lang="pt-BR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legalidade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pt-BR" b="1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legitimidade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pt-BR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economicidade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pt-BR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aplicação das subvenções e renúncia de receitas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será exercida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pela Câmara Municipal, mediante controle externo, e pelo sistema de controle interno de cada Poder.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60727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 QUE FISCALIZAR?</a:t>
            </a:r>
            <a:endParaRPr lang="pt-B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</p:txBody>
      </p:sp>
      <p:sp>
        <p:nvSpPr>
          <p:cNvPr id="4" name="Retângulo de cantos arredondados 3"/>
          <p:cNvSpPr/>
          <p:nvPr/>
        </p:nvSpPr>
        <p:spPr>
          <a:xfrm>
            <a:off x="1331640" y="3359124"/>
            <a:ext cx="1872208" cy="12220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Função Fiscalizadora</a:t>
            </a:r>
            <a:endParaRPr lang="pt-BR" dirty="0"/>
          </a:p>
        </p:txBody>
      </p:sp>
      <p:sp>
        <p:nvSpPr>
          <p:cNvPr id="5" name="Retângulo de cantos arredondados 4"/>
          <p:cNvSpPr/>
          <p:nvPr/>
        </p:nvSpPr>
        <p:spPr>
          <a:xfrm>
            <a:off x="5076056" y="2420888"/>
            <a:ext cx="3024336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Fiscalização da Execução Orçamentária</a:t>
            </a:r>
            <a:endParaRPr lang="pt-BR" dirty="0"/>
          </a:p>
        </p:txBody>
      </p:sp>
      <p:sp>
        <p:nvSpPr>
          <p:cNvPr id="6" name="Retângulo de cantos arredondados 5"/>
          <p:cNvSpPr/>
          <p:nvPr/>
        </p:nvSpPr>
        <p:spPr>
          <a:xfrm>
            <a:off x="5086400" y="4077072"/>
            <a:ext cx="3024336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Fiscalização dos atos da Administração Municipal</a:t>
            </a:r>
            <a:endParaRPr lang="pt-BR" dirty="0"/>
          </a:p>
        </p:txBody>
      </p:sp>
      <p:cxnSp>
        <p:nvCxnSpPr>
          <p:cNvPr id="8" name="Conector de seta reta 7"/>
          <p:cNvCxnSpPr>
            <a:stCxn id="4" idx="3"/>
            <a:endCxn id="5" idx="1"/>
          </p:cNvCxnSpPr>
          <p:nvPr/>
        </p:nvCxnSpPr>
        <p:spPr>
          <a:xfrm flipV="1">
            <a:off x="3203848" y="3068960"/>
            <a:ext cx="1872208" cy="9011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9"/>
          <p:cNvCxnSpPr>
            <a:stCxn id="4" idx="3"/>
            <a:endCxn id="6" idx="1"/>
          </p:cNvCxnSpPr>
          <p:nvPr/>
        </p:nvCxnSpPr>
        <p:spPr>
          <a:xfrm>
            <a:off x="3203848" y="3970126"/>
            <a:ext cx="1882552" cy="7190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29208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 QUE FISCALIZAR?</a:t>
            </a:r>
            <a:endParaRPr lang="pt-B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</p:txBody>
      </p:sp>
      <p:sp>
        <p:nvSpPr>
          <p:cNvPr id="4" name="Retângulo de cantos arredondados 3"/>
          <p:cNvSpPr/>
          <p:nvPr/>
        </p:nvSpPr>
        <p:spPr>
          <a:xfrm>
            <a:off x="3167844" y="2204864"/>
            <a:ext cx="2808312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Fiscalização da Execução Orçamentária</a:t>
            </a:r>
            <a:endParaRPr lang="pt-BR" dirty="0"/>
          </a:p>
        </p:txBody>
      </p:sp>
      <p:sp>
        <p:nvSpPr>
          <p:cNvPr id="5" name="Retângulo de cantos arredondados 4"/>
          <p:cNvSpPr/>
          <p:nvPr/>
        </p:nvSpPr>
        <p:spPr>
          <a:xfrm>
            <a:off x="1043608" y="4293096"/>
            <a:ext cx="2448272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Fiscalização Contábil</a:t>
            </a:r>
            <a:endParaRPr lang="pt-BR" dirty="0"/>
          </a:p>
        </p:txBody>
      </p:sp>
      <p:sp>
        <p:nvSpPr>
          <p:cNvPr id="6" name="Retângulo de cantos arredondados 5"/>
          <p:cNvSpPr/>
          <p:nvPr/>
        </p:nvSpPr>
        <p:spPr>
          <a:xfrm>
            <a:off x="5796136" y="4293096"/>
            <a:ext cx="2520280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Fiscalização dos Programas de Governo</a:t>
            </a:r>
            <a:endParaRPr lang="pt-BR" dirty="0"/>
          </a:p>
        </p:txBody>
      </p:sp>
      <p:cxnSp>
        <p:nvCxnSpPr>
          <p:cNvPr id="8" name="Conector de seta reta 7"/>
          <p:cNvCxnSpPr>
            <a:stCxn id="4" idx="2"/>
            <a:endCxn id="5" idx="0"/>
          </p:cNvCxnSpPr>
          <p:nvPr/>
        </p:nvCxnSpPr>
        <p:spPr>
          <a:xfrm flipH="1">
            <a:off x="2267744" y="3429000"/>
            <a:ext cx="2304256" cy="864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9"/>
          <p:cNvCxnSpPr>
            <a:stCxn id="4" idx="2"/>
            <a:endCxn id="6" idx="0"/>
          </p:cNvCxnSpPr>
          <p:nvPr/>
        </p:nvCxnSpPr>
        <p:spPr>
          <a:xfrm>
            <a:off x="4572000" y="3429000"/>
            <a:ext cx="2484276" cy="864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57521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IMPORTANTE</a:t>
            </a:r>
            <a:endParaRPr lang="pt-B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Ainda 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que respeitem os limites orçamentários e sejam formalmente corretos, os atos da administração podem ser lesivos ao interesse público, caso representem </a:t>
            </a:r>
            <a:r>
              <a:rPr lang="pt-BR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favorecimento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ou sejam </a:t>
            </a:r>
            <a:r>
              <a:rPr lang="pt-BR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desnecessários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pt-BR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antieconômicos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pt-BR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ineficazes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pt-BR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ineficientes</a:t>
            </a: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e </a:t>
            </a:r>
            <a:r>
              <a:rPr lang="pt-BR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não-efetivos</a:t>
            </a: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pt-BR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82879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COMO FISCALIZAR?</a:t>
            </a:r>
            <a:endParaRPr lang="pt-B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</p:txBody>
      </p:sp>
      <p:sp>
        <p:nvSpPr>
          <p:cNvPr id="4" name="Retângulo de cantos arredondados 3"/>
          <p:cNvSpPr/>
          <p:nvPr/>
        </p:nvSpPr>
        <p:spPr>
          <a:xfrm>
            <a:off x="827584" y="3405981"/>
            <a:ext cx="208823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Fiscalização</a:t>
            </a:r>
            <a:endParaRPr lang="pt-BR" dirty="0"/>
          </a:p>
        </p:txBody>
      </p:sp>
      <p:sp>
        <p:nvSpPr>
          <p:cNvPr id="5" name="Retângulo de cantos arredondados 4"/>
          <p:cNvSpPr/>
          <p:nvPr/>
        </p:nvSpPr>
        <p:spPr>
          <a:xfrm>
            <a:off x="4947635" y="1672808"/>
            <a:ext cx="3754760" cy="15407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dirty="0" smtClean="0"/>
              <a:t>Pelo julgamento das contas anuais com o parecer prévio do Tribunal de Contas.</a:t>
            </a:r>
            <a:endParaRPr lang="pt-BR" dirty="0"/>
          </a:p>
        </p:txBody>
      </p:sp>
      <p:sp>
        <p:nvSpPr>
          <p:cNvPr id="6" name="Retângulo de cantos arredondados 5"/>
          <p:cNvSpPr/>
          <p:nvPr/>
        </p:nvSpPr>
        <p:spPr>
          <a:xfrm>
            <a:off x="4932040" y="3405981"/>
            <a:ext cx="3754760" cy="27201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dirty="0" smtClean="0"/>
              <a:t>Pelo acompanhamento dos atos da Administração:</a:t>
            </a:r>
          </a:p>
          <a:p>
            <a:pPr marL="285750" indent="-285750" algn="just">
              <a:buFontTx/>
              <a:buChar char="-"/>
            </a:pPr>
            <a:r>
              <a:rPr lang="pt-BR" dirty="0" smtClean="0"/>
              <a:t>Pedidos de informação;</a:t>
            </a:r>
          </a:p>
          <a:p>
            <a:pPr marL="285750" indent="-285750" algn="just">
              <a:buFontTx/>
              <a:buChar char="-"/>
            </a:pPr>
            <a:r>
              <a:rPr lang="pt-BR" dirty="0" smtClean="0"/>
              <a:t>Convocação de secretários e outros agentes públicos;</a:t>
            </a:r>
          </a:p>
          <a:p>
            <a:pPr marL="285750" indent="-285750" algn="just">
              <a:buFontTx/>
              <a:buChar char="-"/>
            </a:pPr>
            <a:r>
              <a:rPr lang="pt-BR" dirty="0" smtClean="0"/>
              <a:t>Comissão Parlamentar de Inquérito;</a:t>
            </a:r>
          </a:p>
          <a:p>
            <a:pPr marL="285750" indent="-285750" algn="just">
              <a:buFontTx/>
              <a:buChar char="-"/>
            </a:pPr>
            <a:r>
              <a:rPr lang="pt-BR" dirty="0" smtClean="0"/>
              <a:t>Comissão Processante.</a:t>
            </a:r>
            <a:endParaRPr lang="pt-BR" dirty="0"/>
          </a:p>
        </p:txBody>
      </p:sp>
      <p:cxnSp>
        <p:nvCxnSpPr>
          <p:cNvPr id="8" name="Conector de seta reta 7"/>
          <p:cNvCxnSpPr>
            <a:stCxn id="4" idx="3"/>
            <a:endCxn id="5" idx="1"/>
          </p:cNvCxnSpPr>
          <p:nvPr/>
        </p:nvCxnSpPr>
        <p:spPr>
          <a:xfrm flipV="1">
            <a:off x="2915816" y="2443192"/>
            <a:ext cx="2031819" cy="14199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9"/>
          <p:cNvCxnSpPr>
            <a:stCxn id="4" idx="3"/>
            <a:endCxn id="6" idx="1"/>
          </p:cNvCxnSpPr>
          <p:nvPr/>
        </p:nvCxnSpPr>
        <p:spPr>
          <a:xfrm>
            <a:off x="2915816" y="3863181"/>
            <a:ext cx="2016224" cy="9028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21510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755576" y="751344"/>
            <a:ext cx="756084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altLang="pt-BR" sz="3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Cabe à Câmara Municipal </a:t>
            </a:r>
            <a:r>
              <a:rPr lang="pt-BR" altLang="pt-BR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verificar </a:t>
            </a:r>
            <a:r>
              <a:rPr lang="pt-BR" altLang="pt-BR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 que forma o prefeito e os secretários estão administrando o município e </a:t>
            </a:r>
            <a:r>
              <a:rPr lang="pt-BR" altLang="pt-BR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gerindo os </a:t>
            </a:r>
            <a:r>
              <a:rPr lang="pt-BR" altLang="pt-BR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recursos </a:t>
            </a:r>
            <a:r>
              <a:rPr lang="pt-BR" altLang="pt-BR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públicos municipais</a:t>
            </a:r>
            <a:r>
              <a:rPr lang="pt-BR" altLang="pt-BR" sz="3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  <a:r>
              <a:rPr lang="pt-BR" altLang="pt-BR" sz="3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 Câmara cumpre esta importante função com o auxílio do Tribunal de Contas. </a:t>
            </a:r>
            <a:r>
              <a:rPr lang="pt-BR" altLang="pt-BR" sz="30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Cabe aos v</a:t>
            </a:r>
            <a:r>
              <a:rPr lang="pt-BR" altLang="pt-BR" sz="3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ereadores </a:t>
            </a:r>
            <a:r>
              <a:rPr lang="pt-BR" altLang="pt-BR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acompanhar todas as ações do Executivo, como a realização de obras, </a:t>
            </a:r>
            <a:r>
              <a:rPr lang="pt-BR" altLang="pt-BR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aquisição </a:t>
            </a:r>
            <a:r>
              <a:rPr lang="pt-BR" altLang="pt-BR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 material e de equipamentos, </a:t>
            </a:r>
            <a:r>
              <a:rPr lang="pt-BR" altLang="pt-BR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admissão </a:t>
            </a:r>
            <a:r>
              <a:rPr lang="pt-BR" altLang="pt-BR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 </a:t>
            </a:r>
            <a:r>
              <a:rPr lang="pt-BR" altLang="pt-BR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servidores, contratação </a:t>
            </a:r>
            <a:r>
              <a:rPr lang="pt-BR" altLang="pt-BR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 serviços, </a:t>
            </a:r>
            <a:r>
              <a:rPr lang="pt-BR" altLang="pt-BR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etc</a:t>
            </a:r>
            <a:r>
              <a:rPr lang="pt-BR" altLang="pt-BR" sz="3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  <a:endParaRPr lang="pt-BR" sz="3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478428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IRREGULARIDADES QUE PODEM OCORRER: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Superfaturamento de 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compras, serviços e </a:t>
            </a: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obras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Malbaratamento de bens vendidos pelo poder público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Doação 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irregular de terrenos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Isenção 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irregular de </a:t>
            </a: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tributos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Fraudes em processos licitatórios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Despesas que não atendem a finalidade pública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76249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IRREGULARIDADES QUE PODEM OCORRER: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Não aplicação do montante mínimo a ser aplicado na educação (25%)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Não aplicação do montante mínimo a ser aplicado na </a:t>
            </a: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saúde (15%)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Pagamento de despesas com desvio de finalidade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Admissões de pessoal sem a observância dos requisitos legais</a:t>
            </a:r>
            <a:endParaRPr lang="pt-BR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710491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INSTRUMENTOS DE FISCALIZAÇÃO</a:t>
            </a:r>
            <a:endParaRPr lang="pt-B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Acompanhamento dos atos da Administração (sobretudo a execução orçamentária)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Requerimento de informações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Pedido de apuração em outros órgãos (TCE, MPE, MPF, PF, PJC)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Acompanhamento da atuação dos Conselhos de Políticas Públicas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Convocação do Prefeito e de Secretários para prestar esclarecimento na Câmara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Uso da função julgadora da </a:t>
            </a: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Câmara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638216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EDUCAÇÃO</a:t>
            </a:r>
            <a:endParaRPr lang="pt-B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7" name="Picture 4" descr="blogcabecalho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2796" y="2204864"/>
            <a:ext cx="5143500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1979712" y="4869160"/>
            <a:ext cx="52565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 QUE DEVE SER PRIORIDADE?</a:t>
            </a:r>
            <a:endParaRPr lang="pt-BR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24834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06290"/>
          </a:xfrm>
        </p:spPr>
        <p:txBody>
          <a:bodyPr>
            <a:normAutofit fontScale="90000"/>
          </a:bodyPr>
          <a:lstStyle/>
          <a:p>
            <a:r>
              <a:rPr lang="pt-BR" altLang="pt-BR" b="1" dirty="0" smtClean="0">
                <a:latin typeface="Arial Unicode MS" pitchFamily="34" charset="-128"/>
              </a:rPr>
              <a:t/>
            </a:r>
            <a:br>
              <a:rPr lang="pt-BR" altLang="pt-BR" b="1" dirty="0" smtClean="0">
                <a:latin typeface="Arial Unicode MS" pitchFamily="34" charset="-128"/>
              </a:rPr>
            </a:br>
            <a:r>
              <a:rPr lang="pt-BR" alt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O PAPEL FISCALIZADOR DO VEREADOR NA GESTÃO DOS</a:t>
            </a:r>
            <a:br>
              <a:rPr lang="pt-BR" alt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</a:br>
            <a:r>
              <a:rPr lang="pt-BR" alt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RECURSOS PÚBLICOS </a:t>
            </a:r>
            <a:r>
              <a:rPr lang="pt-BR" altLang="pt-B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/>
            </a:r>
            <a:br>
              <a:rPr lang="pt-BR" altLang="pt-B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</a:b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661248"/>
            <a:ext cx="8229600" cy="79208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Aguinaldo Nunes Barbosa</a:t>
            </a:r>
          </a:p>
          <a:p>
            <a:pPr marL="0" indent="0" algn="ctr">
              <a:buNone/>
            </a:pPr>
            <a:r>
              <a:rPr lang="pt-BR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Técnico de Controle </a:t>
            </a:r>
            <a:r>
              <a:rPr lang="pt-BR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Interno - CGM</a:t>
            </a:r>
            <a:endParaRPr lang="pt-BR" dirty="0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endParaRPr lang="pt-BR" dirty="0"/>
          </a:p>
        </p:txBody>
      </p:sp>
      <p:pic>
        <p:nvPicPr>
          <p:cNvPr id="4" name="Picture 5" descr="vereador-250x23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125" y="2780928"/>
            <a:ext cx="2381250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73429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EDUCAÇÃO</a:t>
            </a:r>
            <a:endParaRPr lang="pt-B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alt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Durante a execução orçamentária o </a:t>
            </a:r>
            <a:r>
              <a:rPr lang="pt-BR" alt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vereador deve acompanhar se </a:t>
            </a:r>
            <a:r>
              <a:rPr lang="pt-BR" alt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 limite mínimo previsto no art. 212 da CF (25%) está </a:t>
            </a:r>
            <a:r>
              <a:rPr lang="pt-BR" alt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sendo </a:t>
            </a:r>
            <a:r>
              <a:rPr lang="pt-BR" alt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cumprido, bem como a correta aplicação dos recursos do FUNDEB.</a:t>
            </a:r>
          </a:p>
          <a:p>
            <a:pPr marL="0" indent="0" algn="just">
              <a:buNone/>
            </a:pPr>
            <a:endParaRPr lang="pt-BR" altLang="pt-BR" sz="18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alt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Além do </a:t>
            </a:r>
            <a:r>
              <a:rPr lang="pt-BR" alt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cumprimento </a:t>
            </a:r>
            <a:r>
              <a:rPr lang="pt-BR" alt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do limite mínimo de aplicação </a:t>
            </a:r>
            <a:r>
              <a:rPr lang="pt-BR" alt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 vereador deve fiscalizar a qualidade dos gastos, a boa aplicação dos </a:t>
            </a:r>
            <a:r>
              <a:rPr lang="pt-BR" alt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recursos e </a:t>
            </a:r>
            <a:r>
              <a:rPr lang="pt-BR" alt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os reflexos </a:t>
            </a:r>
            <a:r>
              <a:rPr lang="pt-BR" alt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desta </a:t>
            </a:r>
            <a:r>
              <a:rPr lang="pt-BR" alt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aplicação </a:t>
            </a:r>
            <a:r>
              <a:rPr lang="pt-BR" alt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nos </a:t>
            </a:r>
            <a:r>
              <a:rPr lang="pt-BR" alt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índices educacionais do </a:t>
            </a:r>
            <a:r>
              <a:rPr lang="pt-BR" alt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município.</a:t>
            </a:r>
            <a:endParaRPr lang="pt-BR" altLang="pt-BR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942209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SAÚDE</a:t>
            </a:r>
            <a:endParaRPr lang="pt-B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7" name="Picture 4" descr="saude-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603" y="1988840"/>
            <a:ext cx="3582785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2627784" y="5157192"/>
            <a:ext cx="3816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LC 141/2012</a:t>
            </a:r>
            <a:endParaRPr lang="pt-BR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00816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SAÚDE</a:t>
            </a:r>
            <a:endParaRPr lang="pt-B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Art. </a:t>
            </a: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7º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  Os Municípios e o Distrito Federal aplicarão anualmente em ações e serviços públicos de saúde, no mínimo, 15% (quinze por cento) da arrecadação dos impostos a que se refere o </a:t>
            </a:r>
            <a:r>
              <a:rPr lang="pt-BR" u="sng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art. 156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 e dos recursos de que tratam o </a:t>
            </a:r>
            <a:r>
              <a:rPr lang="pt-BR" u="sng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art. 158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 e a </a:t>
            </a:r>
            <a:r>
              <a:rPr lang="pt-BR" u="sng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alínea “b” do inciso I do caput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 e o </a:t>
            </a:r>
            <a:r>
              <a:rPr lang="pt-BR" u="sng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§ 3º do art. 159, todos da Constituição Federal</a:t>
            </a: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 </a:t>
            </a:r>
            <a:endParaRPr lang="pt-BR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121316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SAÚDE</a:t>
            </a:r>
            <a:endParaRPr lang="pt-B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alt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Durante a execução orçamentária o vereador deve acompanhar se o limite mínimo previsto </a:t>
            </a:r>
            <a:r>
              <a:rPr lang="pt-BR" alt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na LC 141/2012 (15%) </a:t>
            </a:r>
            <a:r>
              <a:rPr lang="pt-BR" alt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está sendo cumprido, bem como a correta </a:t>
            </a:r>
            <a:r>
              <a:rPr lang="pt-BR" alt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gestão </a:t>
            </a:r>
            <a:r>
              <a:rPr lang="pt-BR" alt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dos </a:t>
            </a:r>
            <a:r>
              <a:rPr lang="pt-BR" alt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programas executados de forma compartilhada (PSF).</a:t>
            </a:r>
            <a:endParaRPr lang="pt-BR" altLang="pt-BR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just">
              <a:buNone/>
            </a:pPr>
            <a:endParaRPr lang="pt-BR" altLang="pt-BR" sz="1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alt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Além do cumprimento do limite mínimo de aplicação o vereador deve fiscalizar a qualidade dos gastos, a boa aplicação dos recursos e os reflexos </a:t>
            </a:r>
            <a:r>
              <a:rPr lang="pt-BR" alt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desta </a:t>
            </a:r>
            <a:r>
              <a:rPr lang="pt-BR" alt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aplicação </a:t>
            </a:r>
            <a:r>
              <a:rPr lang="pt-BR" alt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nos indicadores de saúde do município.</a:t>
            </a:r>
            <a:endParaRPr lang="pt-BR" altLang="pt-BR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893865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LIMITES DA LRF</a:t>
            </a:r>
            <a:endParaRPr lang="pt-B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 Lei </a:t>
            </a:r>
            <a:r>
              <a:rPr lang="pt-BR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 Responsabilidade Fiscal fixa </a:t>
            </a:r>
            <a:r>
              <a:rPr lang="pt-BR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limites para </a:t>
            </a:r>
            <a:r>
              <a:rPr lang="pt-BR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os </a:t>
            </a:r>
            <a:r>
              <a:rPr lang="pt-BR" sz="2800" b="1" u="sng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gastos </a:t>
            </a:r>
            <a:r>
              <a:rPr lang="pt-BR" sz="2800" b="1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com </a:t>
            </a:r>
            <a:r>
              <a:rPr lang="pt-BR" sz="2800" b="1" u="sng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pessoal </a:t>
            </a:r>
            <a:r>
              <a:rPr lang="pt-BR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 </a:t>
            </a:r>
            <a:r>
              <a:rPr lang="pt-BR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para dívida </a:t>
            </a:r>
            <a:r>
              <a:rPr lang="pt-BR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pública, além de  determinar a fixação de metas fiscais, visando o controle e o equilíbrio das </a:t>
            </a:r>
            <a:r>
              <a:rPr lang="pt-BR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receitas </a:t>
            </a:r>
            <a:r>
              <a:rPr lang="pt-BR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  das despesas públicas. </a:t>
            </a:r>
            <a:r>
              <a:rPr lang="pt-BR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Além disso, </a:t>
            </a:r>
            <a:r>
              <a:rPr lang="pt-BR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 LRF veda a criação de despesa continuada </a:t>
            </a:r>
            <a:r>
              <a:rPr lang="pt-BR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sem </a:t>
            </a:r>
            <a:r>
              <a:rPr lang="pt-BR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 indicação da </a:t>
            </a:r>
            <a:r>
              <a:rPr lang="pt-BR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fonte de </a:t>
            </a:r>
            <a:r>
              <a:rPr lang="pt-BR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receita e estabelece mecanismos </a:t>
            </a:r>
            <a:r>
              <a:rPr lang="pt-BR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adicionais de </a:t>
            </a:r>
            <a:r>
              <a:rPr lang="pt-BR" sz="2800" b="1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controle </a:t>
            </a:r>
            <a:r>
              <a:rPr lang="pt-BR" sz="2800" b="1" u="sng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das finanças </a:t>
            </a:r>
            <a:r>
              <a:rPr lang="pt-BR" sz="2800" b="1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públicas em anos </a:t>
            </a:r>
            <a:r>
              <a:rPr lang="pt-BR" sz="2800" b="1" u="sng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eleitorais</a:t>
            </a:r>
            <a:r>
              <a:rPr lang="pt-BR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pt-BR" sz="2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1835383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LRF – GASTOS COM PESSOAL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Nos Municípios, </a:t>
            </a: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 limite máximo 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para </a:t>
            </a: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os gastos 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com pessoal </a:t>
            </a:r>
            <a:r>
              <a:rPr lang="pt-BR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é de 60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 </a:t>
            </a: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 Receita 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Corrente </a:t>
            </a: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Líquida, dividido da seguinte forma:</a:t>
            </a:r>
            <a:endParaRPr lang="pt-BR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6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 para o </a:t>
            </a: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Legislativo </a:t>
            </a:r>
          </a:p>
          <a:p>
            <a:pPr marL="0" indent="0">
              <a:buNone/>
            </a:pP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(art. 29-A, §1º CF 70%; art. 29, VII CF 5%)</a:t>
            </a:r>
            <a:endParaRPr lang="pt-BR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54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 para o </a:t>
            </a: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Executivo</a:t>
            </a:r>
          </a:p>
          <a:p>
            <a:pPr marL="0" indent="0">
              <a:buNone/>
            </a:pP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(limite prudencial – 95%)</a:t>
            </a:r>
            <a:endParaRPr lang="pt-BR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81357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LRF – ANO ELEITORAL</a:t>
            </a:r>
            <a:endParaRPr lang="pt-B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Art. 21 - Parágrafo único: </a:t>
            </a:r>
            <a:r>
              <a:rPr lang="pt-BR" b="1" u="sng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é </a:t>
            </a:r>
            <a:r>
              <a:rPr lang="pt-BR" b="1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nulo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de pleno direito </a:t>
            </a:r>
            <a:r>
              <a:rPr lang="pt-BR" b="1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 ato de que resulte aumento da despesa com pessoal expedido nos cento e oitenta dias anteriores ao final do mandato 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do titular do respectivo Poder ou órgão referido no art. 20.</a:t>
            </a:r>
          </a:p>
        </p:txBody>
      </p:sp>
    </p:spTree>
    <p:extLst>
      <p:ext uri="{BB962C8B-B14F-4D97-AF65-F5344CB8AC3E}">
        <p14:creationId xmlns:p14="http://schemas.microsoft.com/office/powerpoint/2010/main" val="5411076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LRF – ANO ELEITORAL</a:t>
            </a:r>
            <a:endParaRPr lang="pt-B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7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Art</a:t>
            </a:r>
            <a:r>
              <a:rPr lang="pt-BR" sz="27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38.</a:t>
            </a:r>
            <a:r>
              <a:rPr lang="pt-BR" sz="27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 </a:t>
            </a:r>
            <a:r>
              <a:rPr lang="pt-BR" sz="2700" b="1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 operação de crédito por antecipação de receita</a:t>
            </a:r>
            <a:r>
              <a:rPr lang="pt-BR" sz="27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destina-se a atender insuficiência de caixa durante o exercício financeiro e cumprirá as exigências mencionadas no art. 32 e mais as </a:t>
            </a:r>
            <a:r>
              <a:rPr lang="pt-BR" sz="27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seguintes:</a:t>
            </a:r>
          </a:p>
          <a:p>
            <a:pPr marL="0" indent="0" algn="just">
              <a:buNone/>
            </a:pPr>
            <a:r>
              <a:rPr lang="pt-BR" sz="27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(...)</a:t>
            </a:r>
          </a:p>
          <a:p>
            <a:pPr marL="0" indent="0" algn="just">
              <a:buNone/>
            </a:pPr>
            <a:r>
              <a:rPr lang="pt-BR" sz="27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IV - </a:t>
            </a:r>
            <a:r>
              <a:rPr lang="pt-BR" sz="2700" b="1" u="sng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estará proibida</a:t>
            </a:r>
            <a:r>
              <a:rPr lang="pt-BR" sz="27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</a:t>
            </a:r>
          </a:p>
          <a:p>
            <a:pPr marL="0" indent="0" algn="just">
              <a:buNone/>
            </a:pPr>
            <a:r>
              <a:rPr lang="pt-BR" sz="27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(...)</a:t>
            </a:r>
          </a:p>
          <a:p>
            <a:pPr marL="0" indent="0" algn="just">
              <a:buNone/>
            </a:pPr>
            <a:r>
              <a:rPr lang="pt-BR" sz="27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</a:t>
            </a:r>
            <a:r>
              <a:rPr lang="pt-BR" sz="27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 </a:t>
            </a:r>
            <a:r>
              <a:rPr lang="pt-BR" sz="2700" b="1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 último ano de mandato do </a:t>
            </a:r>
            <a:r>
              <a:rPr lang="pt-BR" sz="27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Presidente, </a:t>
            </a:r>
            <a:r>
              <a:rPr lang="pt-BR" sz="27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Governador </a:t>
            </a:r>
            <a:r>
              <a:rPr lang="pt-BR" sz="27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ou </a:t>
            </a:r>
            <a:r>
              <a:rPr lang="pt-BR" sz="2700" b="1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Prefeito Municipal</a:t>
            </a:r>
            <a:r>
              <a:rPr lang="pt-BR" sz="27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03820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LRF – ANO ELEITORAL</a:t>
            </a:r>
            <a:endParaRPr lang="pt-B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Art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42. </a:t>
            </a:r>
            <a:r>
              <a:rPr lang="pt-BR" b="1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É vedado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ao titular de Poder ou órgão referido no art. 20, </a:t>
            </a:r>
            <a:r>
              <a:rPr lang="pt-BR" b="1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nos últimos dois quadrimestres do seu mandato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pt-BR" b="1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contrair obrigação de despesa que não possa ser cumprida integralmente dentro dele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ou que tenha parcelas a serem pagas no exercício seguinte sem que haja suficiente disponibilidade de caixa para este efeito.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328350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3267794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FISCALIZAR É NECESSÁRIO. FISCALIZAR NÃO É SIMPLESMENTE FAZER OPOSIÇÃO.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913656"/>
          </a:xfrm>
        </p:spPr>
        <p:txBody>
          <a:bodyPr>
            <a:normAutofit fontScale="92500" lnSpcReduction="20000"/>
          </a:bodyPr>
          <a:lstStyle/>
          <a:p>
            <a:r>
              <a:rPr lang="pt-BR" b="1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OBRIGADO A TODOS PELA ATENÇÃO.</a:t>
            </a:r>
            <a:endParaRPr lang="pt-BR" b="1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26758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Câmaras - Breve Histórico</a:t>
            </a:r>
            <a:endParaRPr lang="pt-B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t-BR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 Brasil-colônia (1.500-1808), haviam </a:t>
            </a:r>
            <a:r>
              <a:rPr lang="pt-BR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Câmaras Municipais </a:t>
            </a:r>
            <a:r>
              <a:rPr lang="pt-BR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somente nas </a:t>
            </a:r>
            <a:r>
              <a:rPr lang="pt-BR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localidades </a:t>
            </a:r>
            <a:r>
              <a:rPr lang="pt-BR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organizadas na forma </a:t>
            </a:r>
            <a:r>
              <a:rPr lang="pt-BR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 </a:t>
            </a:r>
            <a:r>
              <a:rPr lang="pt-BR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Vila (Vila de São Vicente – 1532). As câmaras desempenhavam </a:t>
            </a:r>
            <a:r>
              <a:rPr lang="pt-BR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funções amplas (regulavam a tributação, as profissões, o comércio e até criava e gerenciava prisões). </a:t>
            </a:r>
          </a:p>
          <a:p>
            <a:pPr marL="0" indent="0">
              <a:buNone/>
              <a:defRPr/>
            </a:pPr>
            <a:endParaRPr lang="pt-BR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t-BR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 </a:t>
            </a:r>
            <a:r>
              <a:rPr lang="pt-BR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Império (1808-1889), </a:t>
            </a:r>
            <a:r>
              <a:rPr lang="pt-BR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houve uma </a:t>
            </a:r>
            <a:r>
              <a:rPr lang="pt-BR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diminuição das funções desempenhadas pela</a:t>
            </a:r>
            <a:r>
              <a:rPr lang="pt-BR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</a:t>
            </a:r>
            <a:r>
              <a:rPr lang="pt-BR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câmaras municipais  </a:t>
            </a:r>
            <a:r>
              <a:rPr lang="pt-BR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(mas ainda não existia o Prefeito</a:t>
            </a:r>
            <a:r>
              <a:rPr lang="pt-BR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). Neste período foi fixada </a:t>
            </a:r>
            <a:r>
              <a:rPr lang="pt-BR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 legislatura de 4 (quatro) anos, assumindo a Presidência o Vereador mais votado.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94927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Câmaras - Breve </a:t>
            </a:r>
            <a:r>
              <a:rPr lang="pt-BR" alt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Histórico</a:t>
            </a:r>
            <a:endParaRPr lang="pt-B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pt-BR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Em 1889, as Câmaras foram dissolvidas e substituídas pelos “Conselhos de Intendências". </a:t>
            </a:r>
            <a:endParaRPr lang="pt-BR" b="1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pt-BR" sz="13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pt-BR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Em 1930, as Câmaras voltam a ter o papel de casa legislativa.</a:t>
            </a:r>
          </a:p>
          <a:p>
            <a:pPr algn="just">
              <a:lnSpc>
                <a:spcPct val="90000"/>
              </a:lnSpc>
              <a:defRPr/>
            </a:pPr>
            <a:endParaRPr lang="pt-BR" sz="1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pt-BR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Em 1937, com o advento do Estado-Novo, é extinto o Poder Legislativo </a:t>
            </a:r>
            <a:r>
              <a:rPr lang="pt-BR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nos </a:t>
            </a:r>
            <a:r>
              <a:rPr lang="pt-BR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Municípios, com o fechamento das Câmaras Municipais. </a:t>
            </a:r>
          </a:p>
          <a:p>
            <a:pPr algn="just">
              <a:lnSpc>
                <a:spcPct val="90000"/>
              </a:lnSpc>
              <a:defRPr/>
            </a:pPr>
            <a:endParaRPr lang="pt-BR" sz="1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pt-BR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Em 1945, com a queda do Estado-Novo, as Câmaras Municipais são reabertas em todos municípios do país.</a:t>
            </a:r>
          </a:p>
          <a:p>
            <a:pPr algn="just">
              <a:lnSpc>
                <a:spcPct val="90000"/>
              </a:lnSpc>
              <a:defRPr/>
            </a:pPr>
            <a:endParaRPr lang="pt-BR" sz="11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pt-BR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Em 1988, a nova Constituição amplia as prerrogativas dos Vereadores.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13497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FUNÇÕES DO PODER </a:t>
            </a:r>
            <a:br>
              <a:rPr lang="pt-B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pt-B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LEGISLATIVO MUNICIPAL</a:t>
            </a:r>
            <a:endParaRPr lang="pt-B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Picture 5" descr="control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996952"/>
            <a:ext cx="6772275" cy="2209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40309431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FISCALIZAÇÃO DOS RECURSOS PÚBLICOS</a:t>
            </a:r>
            <a:endParaRPr lang="pt-B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Picture 5" descr="control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2443956"/>
            <a:ext cx="6686550" cy="283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02830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OBRIGAÇÃO DE FISCALIZAR</a:t>
            </a:r>
            <a:endParaRPr lang="pt-B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</p:txBody>
      </p:sp>
      <p:sp>
        <p:nvSpPr>
          <p:cNvPr id="5" name="Retângulo de cantos arredondados 4"/>
          <p:cNvSpPr/>
          <p:nvPr/>
        </p:nvSpPr>
        <p:spPr>
          <a:xfrm>
            <a:off x="827584" y="2348880"/>
            <a:ext cx="187220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Câmara de Vereadores</a:t>
            </a:r>
            <a:endParaRPr lang="pt-BR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tângulo de cantos arredondados 5"/>
          <p:cNvSpPr/>
          <p:nvPr/>
        </p:nvSpPr>
        <p:spPr>
          <a:xfrm>
            <a:off x="3563888" y="2348880"/>
            <a:ext cx="151216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Poder/Dever</a:t>
            </a:r>
            <a:endParaRPr lang="pt-BR" dirty="0"/>
          </a:p>
        </p:txBody>
      </p:sp>
      <p:sp>
        <p:nvSpPr>
          <p:cNvPr id="7" name="Retângulo de cantos arredondados 6"/>
          <p:cNvSpPr/>
          <p:nvPr/>
        </p:nvSpPr>
        <p:spPr>
          <a:xfrm>
            <a:off x="5796136" y="2348880"/>
            <a:ext cx="252028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Fiscalizar o Município</a:t>
            </a:r>
            <a:endParaRPr lang="pt-BR" dirty="0"/>
          </a:p>
        </p:txBody>
      </p:sp>
      <p:sp>
        <p:nvSpPr>
          <p:cNvPr id="8" name="Retângulo de cantos arredondados 7"/>
          <p:cNvSpPr/>
          <p:nvPr/>
        </p:nvSpPr>
        <p:spPr>
          <a:xfrm>
            <a:off x="2699792" y="4293096"/>
            <a:ext cx="3096344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TCE</a:t>
            </a:r>
          </a:p>
          <a:p>
            <a:pPr algn="ctr"/>
            <a:r>
              <a:rPr lang="pt-BR" dirty="0" smtClean="0"/>
              <a:t>Órgão auxiliar do Poder Legislativo</a:t>
            </a:r>
            <a:endParaRPr lang="pt-BR" dirty="0"/>
          </a:p>
        </p:txBody>
      </p:sp>
      <p:cxnSp>
        <p:nvCxnSpPr>
          <p:cNvPr id="15" name="Conector de seta reta 14"/>
          <p:cNvCxnSpPr>
            <a:endCxn id="6" idx="1"/>
          </p:cNvCxnSpPr>
          <p:nvPr/>
        </p:nvCxnSpPr>
        <p:spPr>
          <a:xfrm>
            <a:off x="2699792" y="2806080"/>
            <a:ext cx="8640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de seta reta 20"/>
          <p:cNvCxnSpPr>
            <a:stCxn id="6" idx="3"/>
            <a:endCxn id="7" idx="1"/>
          </p:cNvCxnSpPr>
          <p:nvPr/>
        </p:nvCxnSpPr>
        <p:spPr>
          <a:xfrm>
            <a:off x="5076056" y="2806080"/>
            <a:ext cx="7200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de seta reta 22"/>
          <p:cNvCxnSpPr>
            <a:stCxn id="5" idx="2"/>
            <a:endCxn id="8" idx="0"/>
          </p:cNvCxnSpPr>
          <p:nvPr/>
        </p:nvCxnSpPr>
        <p:spPr>
          <a:xfrm>
            <a:off x="1763688" y="3263280"/>
            <a:ext cx="2484276" cy="1029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80875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FUNÇÃO FISCALIZADORA: PREVISÃO CONSTITUCIONAL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pt-BR" altLang="pt-BR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just">
              <a:buNone/>
            </a:pPr>
            <a:r>
              <a:rPr lang="pt-BR" alt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Art. 31. A fiscalização do Município </a:t>
            </a:r>
            <a:r>
              <a:rPr lang="pt-BR" alt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será exercida</a:t>
            </a:r>
            <a:r>
              <a:rPr lang="pt-BR" altLang="pt-BR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pt-BR" alt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pelo Poder Legislativo Municipal, mediante controle externo, e pelos sistemas de controle interno do Poder Executivo Municipal, na forma da lei. (C.F)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42853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FUNÇÃO FISCALIZADORA: PREVISÃO CONSTITUCIONAL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Art. 206 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 fiscalização contábil, financeira, orçamentária, operacional e patrimonial da Prefeitura, da Mesa da Câmara Municipal e das suas entidades de Administração Pública indireta, quanto à legalidade, legitimidade, economicidade, aplicação das subvenções e renúncias da receita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será exercida </a:t>
            </a:r>
            <a:r>
              <a:rPr lang="pt-BR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pelo Poder Legislativo Municipal, mediante controle externo e pelo sistema de controle interno do Poder Executivo Municipal, na forma estabelecida nesta Constituição e na Lei Orgânica do Município. </a:t>
            </a:r>
            <a:r>
              <a:rPr lang="pt-BR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(C.E.M)</a:t>
            </a:r>
            <a:endParaRPr lang="pt-BR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69641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olhagem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3470</TotalTime>
  <Words>1187</Words>
  <Application>Microsoft Office PowerPoint</Application>
  <PresentationFormat>Apresentação na tela (4:3)</PresentationFormat>
  <Paragraphs>110</Paragraphs>
  <Slides>29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4" baseType="lpstr">
      <vt:lpstr>Arial Unicode MS</vt:lpstr>
      <vt:lpstr>Arial</vt:lpstr>
      <vt:lpstr>Calibri</vt:lpstr>
      <vt:lpstr>Wingdings</vt:lpstr>
      <vt:lpstr>Tema do Office</vt:lpstr>
      <vt:lpstr>  CGM: CONTROLADORIA-GERAL DO MUNICÍPIO   </vt:lpstr>
      <vt:lpstr> O PAPEL FISCALIZADOR DO VEREADOR NA GESTÃO DOS RECURSOS PÚBLICOS  </vt:lpstr>
      <vt:lpstr>Câmaras - Breve Histórico</vt:lpstr>
      <vt:lpstr>Câmaras - Breve Histórico</vt:lpstr>
      <vt:lpstr>FUNÇÕES DO PODER  LEGISLATIVO MUNICIPAL</vt:lpstr>
      <vt:lpstr>FISCALIZAÇÃO DOS RECURSOS PÚBLICOS</vt:lpstr>
      <vt:lpstr>OBRIGAÇÃO DE FISCALIZAR</vt:lpstr>
      <vt:lpstr>FUNÇÃO FISCALIZADORA: PREVISÃO CONSTITUCIONAL</vt:lpstr>
      <vt:lpstr>FUNÇÃO FISCALIZADORA: PREVISÃO CONSTITUCIONAL</vt:lpstr>
      <vt:lpstr>FUNÇÃO FISCALIZADORA: LEI ORGÂNICA DO MUNICÍPIO</vt:lpstr>
      <vt:lpstr>O QUE FISCALIZAR?</vt:lpstr>
      <vt:lpstr>O QUE FISCALIZAR?</vt:lpstr>
      <vt:lpstr>IMPORTANTE</vt:lpstr>
      <vt:lpstr>COMO FISCALIZAR?</vt:lpstr>
      <vt:lpstr>Apresentação do PowerPoint</vt:lpstr>
      <vt:lpstr>IRREGULARIDADES QUE PODEM OCORRER:</vt:lpstr>
      <vt:lpstr>IRREGULARIDADES QUE PODEM OCORRER:</vt:lpstr>
      <vt:lpstr>INSTRUMENTOS DE FISCALIZAÇÃO</vt:lpstr>
      <vt:lpstr>EDUCAÇÃO</vt:lpstr>
      <vt:lpstr>EDUCAÇÃO</vt:lpstr>
      <vt:lpstr>SAÚDE</vt:lpstr>
      <vt:lpstr>SAÚDE</vt:lpstr>
      <vt:lpstr>SAÚDE</vt:lpstr>
      <vt:lpstr>LIMITES DA LRF</vt:lpstr>
      <vt:lpstr>LRF – GASTOS COM PESSOAL</vt:lpstr>
      <vt:lpstr>LRF – ANO ELEITORAL</vt:lpstr>
      <vt:lpstr>LRF – ANO ELEITORAL</vt:lpstr>
      <vt:lpstr>LRF – ANO ELEITORAL</vt:lpstr>
      <vt:lpstr>FISCALIZAR É NECESSÁRIO. FISCALIZAR NÃO É SIMPLESMENTE FAZER OPOSIÇÃO.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PAPEL FISCALIZADOR DO VEREADOR NA APLICAÇÃO DE VERBAS PÚBLICAS</dc:title>
  <dc:creator>CGM02</dc:creator>
  <cp:lastModifiedBy>CGM</cp:lastModifiedBy>
  <cp:revision>189</cp:revision>
  <dcterms:created xsi:type="dcterms:W3CDTF">2014-12-02T11:37:47Z</dcterms:created>
  <dcterms:modified xsi:type="dcterms:W3CDTF">2016-04-27T12:34:33Z</dcterms:modified>
</cp:coreProperties>
</file>